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6" r:id="rId24"/>
    <p:sldId id="263" r:id="rId25"/>
    <p:sldId id="283" r:id="rId26"/>
    <p:sldId id="284" r:id="rId27"/>
    <p:sldId id="264" r:id="rId28"/>
    <p:sldId id="285" r:id="rId29"/>
    <p:sldId id="287" r:id="rId30"/>
    <p:sldId id="288" r:id="rId31"/>
    <p:sldId id="289" r:id="rId32"/>
    <p:sldId id="290" r:id="rId33"/>
    <p:sldId id="265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11"/>
    <a:srgbClr val="9D9D9D"/>
    <a:srgbClr val="0000FE"/>
    <a:srgbClr val="008000"/>
    <a:srgbClr val="B1D566"/>
    <a:srgbClr val="8D8D8D"/>
    <a:srgbClr val="9CCD3E"/>
    <a:srgbClr val="FFFFFF"/>
    <a:srgbClr val="080AF9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56" y="6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3112-C3E6-FF0A-FC33-5FE4955DE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42158-9238-FC0D-AF2B-E69E0F9A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6B46-3257-0053-24C7-72D26F69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120A-647B-7A69-A4E8-068F85FD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D230-729D-DE8C-0168-7A34FA7B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60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0E9C-5FE3-1B1F-C56B-1D0E2800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3C868-49B1-47C0-9C7D-AB166F43E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EB8F9-D964-B448-D60D-5BAA9A8A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00A0-3324-06B0-76E3-7C4CF7AD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E2D29-88A1-0690-BFF6-07A5274C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46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68593-0243-42DD-FC62-3FF1F0EC0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1995D-5501-4205-C0B8-CBFABC153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6C91-B52C-0B73-DFB4-2569B9161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77AF6-25A2-9B36-3092-53BEA85C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4D689-87EB-95B0-95C5-FD2F1025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35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8542-8156-ACD8-5889-FDE6958C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FB4E-B7D7-E8C3-2BB1-079D5BCC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85D3-E218-285A-4914-B52B4DE6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D560-4868-ED6A-4807-6DAF2BBE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F2892-ADF8-FCE6-1067-75BC321E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07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1F85-DFA4-AB27-4E31-A72C9839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D1558-B7D7-F6EE-635C-568ACFB8A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60E0-5CB3-F38F-ED37-3A537D91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5025-F8D4-FE6B-C4FA-DA1A62D5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01BF-E84A-87A4-1A46-18B477F0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76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0C34-A813-6B1B-211E-74CCA905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16D0-0838-48B6-07C5-20DF6B1C9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3F0BB-EEC8-3C13-6BC2-ED913DC45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AB482-1B22-6D29-882D-68B4513C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D2687-BE67-EE02-7E48-ACD75D84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388BD-18D0-5C74-D359-3F263D1C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52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3C7B-59BC-B0F4-9E85-DF6ED36B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3A9D-73AB-9825-4DE2-1356F600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9A716-4BCC-88F1-92E4-BCD471D4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CC228-9ADB-6F7F-0757-17671476C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98E6A-8A59-2788-ADB4-8B5C9B93C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AAA1D-81AB-FD1B-3830-4F0055E8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7D9A6-9593-6139-8FCD-1049DE0A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50075-BA67-13C4-B279-6A29F806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01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F47A-4F34-11BB-F57A-ADD86826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6F949-5080-F7B4-07FB-02936929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13AB9-64FD-C4E3-4369-8D8E1010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3290F-1D1A-F43D-161C-10F59E21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04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9DC6E-0D4C-8983-70D2-D45A891D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63465-481F-6554-18C5-D489AD87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A144E-8A70-AF5F-400E-9DC92C84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53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D3AB-D206-20A1-925D-154254BC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391F9-6DF6-39A8-5270-478AD715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5B4E-3FF9-0E4D-D866-0F339DE31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3B143-B706-C457-71CB-28C4CF90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2B68B-DFE0-530B-60F3-FC030011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643A8-85A2-4D23-FCB8-34F36282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68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416B-FF97-9CFB-7A9A-7F81D406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DEE50-6030-3156-0DB6-7C9207FC6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1D12B-53E2-A743-D71F-D6BC5C0F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012CE-E197-2D17-EC40-97997A96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E345B-D90B-16F7-CF1D-BBAF3CFD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1CD6C-3ED9-634E-0093-60BA4589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05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BCB25-E2E7-07F5-C824-D6DD7B09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3E12E-E1DE-D252-F267-6FA12CBF4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8745-8E95-0C94-58D1-B6E53EB6B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9564E-5AA6-499A-BBBB-CA1BFB414536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9A3A7-FD54-B4AA-FC30-AEF663988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216D2-0F5F-F16E-9D4C-C390B2A44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A00DC-3ED0-4C9D-9DEF-9537B0137A6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9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864B-DCDA-1ACB-698E-5DBD9A091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Bike Price </a:t>
            </a:r>
            <a:r>
              <a:rPr lang="en-US">
                <a:cs typeface="Calibri Light"/>
              </a:rPr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842A-ABDB-F730-2BFC-EB0BB740B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Amos Dinh, Matthias Fast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79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4FD01-2F35-22B5-1382-379ACD458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6450" y="1679487"/>
            <a:ext cx="5987350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888DCA-6C79-183C-FEF7-FA3E656844D5}"/>
              </a:ext>
            </a:extLst>
          </p:cNvPr>
          <p:cNvSpPr/>
          <p:nvPr/>
        </p:nvSpPr>
        <p:spPr>
          <a:xfrm rot="17230831">
            <a:off x="9008654" y="3385503"/>
            <a:ext cx="2253788" cy="14969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623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TSNE of </a:t>
            </a:r>
            <a:r>
              <a:rPr lang="en-US" err="1"/>
              <a:t>ResNet</a:t>
            </a:r>
            <a:r>
              <a:rPr lang="en-US"/>
              <a:t>  with</a:t>
            </a:r>
          </a:p>
          <a:p>
            <a:pPr marL="0" indent="0">
              <a:buNone/>
            </a:pPr>
            <a:r>
              <a:rPr lang="en-US"/>
              <a:t>classification head:</a:t>
            </a:r>
          </a:p>
          <a:p>
            <a:r>
              <a:rPr lang="en-US" err="1"/>
              <a:t>xnobike</a:t>
            </a:r>
            <a:r>
              <a:rPr lang="en-US"/>
              <a:t> (</a:t>
            </a:r>
            <a:r>
              <a:rPr lang="en-US">
                <a:solidFill>
                  <a:srgbClr val="4E944E"/>
                </a:solidFill>
              </a:rPr>
              <a:t>green</a:t>
            </a:r>
            <a:r>
              <a:rPr lang="en-US"/>
              <a:t>) is well separated</a:t>
            </a:r>
          </a:p>
          <a:p>
            <a:r>
              <a:rPr lang="en-US"/>
              <a:t>other classes (e.g. </a:t>
            </a:r>
            <a:r>
              <a:rPr lang="en-US">
                <a:solidFill>
                  <a:srgbClr val="1B1BF6"/>
                </a:solidFill>
              </a:rPr>
              <a:t>blue</a:t>
            </a:r>
            <a:r>
              <a:rPr lang="en-US"/>
              <a:t>, </a:t>
            </a:r>
            <a:r>
              <a:rPr lang="en-US">
                <a:solidFill>
                  <a:srgbClr val="1DF4F4"/>
                </a:solidFill>
              </a:rPr>
              <a:t>cyan</a:t>
            </a:r>
            <a:r>
              <a:rPr lang="en-US"/>
              <a:t>) are not well separated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AE4A44-4FCC-9991-0D10-660618746921}"/>
              </a:ext>
            </a:extLst>
          </p:cNvPr>
          <p:cNvSpPr/>
          <p:nvPr/>
        </p:nvSpPr>
        <p:spPr>
          <a:xfrm rot="18137216">
            <a:off x="7410585" y="3202558"/>
            <a:ext cx="147858" cy="240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0FAB1-26BC-C7CE-E738-0EBB1F0F877B}"/>
              </a:ext>
            </a:extLst>
          </p:cNvPr>
          <p:cNvSpPr/>
          <p:nvPr/>
        </p:nvSpPr>
        <p:spPr>
          <a:xfrm rot="17230831">
            <a:off x="6360240" y="3698039"/>
            <a:ext cx="401352" cy="7094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4309A-42F8-4218-B009-D370EC287DFB}"/>
              </a:ext>
            </a:extLst>
          </p:cNvPr>
          <p:cNvSpPr/>
          <p:nvPr/>
        </p:nvSpPr>
        <p:spPr>
          <a:xfrm rot="17230831">
            <a:off x="6088832" y="4187856"/>
            <a:ext cx="147858" cy="240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0D6600-BABD-C788-39BA-6455686BB53C}"/>
              </a:ext>
            </a:extLst>
          </p:cNvPr>
          <p:cNvSpPr/>
          <p:nvPr/>
        </p:nvSpPr>
        <p:spPr>
          <a:xfrm rot="17230831">
            <a:off x="8041946" y="3734873"/>
            <a:ext cx="457221" cy="240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0F030D-FA7C-2A76-3808-9F46593386ED}"/>
              </a:ext>
            </a:extLst>
          </p:cNvPr>
          <p:cNvSpPr/>
          <p:nvPr/>
        </p:nvSpPr>
        <p:spPr>
          <a:xfrm rot="7475297">
            <a:off x="7443505" y="2987322"/>
            <a:ext cx="500103" cy="417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FAE12BC-7DF2-9A79-9105-901CFA84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00" y="5007979"/>
            <a:ext cx="2317901" cy="13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53BF3A3-7994-21BE-66AF-3B53CEC5152C}"/>
              </a:ext>
            </a:extLst>
          </p:cNvPr>
          <p:cNvSpPr/>
          <p:nvPr/>
        </p:nvSpPr>
        <p:spPr>
          <a:xfrm>
            <a:off x="3288292" y="5086113"/>
            <a:ext cx="435168" cy="135801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DAC742-678B-A1A4-4D8B-0FDCFCF29DDC}"/>
              </a:ext>
            </a:extLst>
          </p:cNvPr>
          <p:cNvSpPr/>
          <p:nvPr/>
        </p:nvSpPr>
        <p:spPr>
          <a:xfrm rot="13464154">
            <a:off x="8278994" y="2841384"/>
            <a:ext cx="401352" cy="7094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64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097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Examination of top-1 predictions of the classification head images shows many “top-1 classes” to be removable</a:t>
            </a:r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5B0D40-9F25-9C24-9BA8-FCC39847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11" y="3016252"/>
            <a:ext cx="5172489" cy="158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D81B6-510B-DBC8-EAD6-7DBC959C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6250"/>
            <a:ext cx="5109532" cy="1585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760352-4E24-1912-DE45-EE69FF35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11" y="4788443"/>
            <a:ext cx="5077031" cy="1704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A3AD3-4088-4085-CBC9-B33826692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88443"/>
            <a:ext cx="5513101" cy="14218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D7A6F3-686E-CCC9-21BD-E7300506053E}"/>
              </a:ext>
            </a:extLst>
          </p:cNvPr>
          <p:cNvCxnSpPr>
            <a:cxnSpLocks/>
          </p:cNvCxnSpPr>
          <p:nvPr/>
        </p:nvCxnSpPr>
        <p:spPr>
          <a:xfrm flipH="1">
            <a:off x="3276600" y="317911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EE7AB-A2DE-A73A-A258-0421E6DB5FAA}"/>
              </a:ext>
            </a:extLst>
          </p:cNvPr>
          <p:cNvCxnSpPr>
            <a:cxnSpLocks/>
          </p:cNvCxnSpPr>
          <p:nvPr/>
        </p:nvCxnSpPr>
        <p:spPr>
          <a:xfrm flipH="1">
            <a:off x="8296275" y="317911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211D13-5448-F1FA-EB4E-49DCB2E8CF55}"/>
              </a:ext>
            </a:extLst>
          </p:cNvPr>
          <p:cNvCxnSpPr>
            <a:cxnSpLocks/>
          </p:cNvCxnSpPr>
          <p:nvPr/>
        </p:nvCxnSpPr>
        <p:spPr>
          <a:xfrm flipH="1">
            <a:off x="3276600" y="4903138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Embeddings after removal, </a:t>
            </a:r>
            <a:r>
              <a:rPr lang="en-US">
                <a:solidFill>
                  <a:srgbClr val="999999"/>
                </a:solidFill>
              </a:rPr>
              <a:t>5200 images are removed</a:t>
            </a:r>
            <a:r>
              <a:rPr lang="en-US"/>
              <a:t>, </a:t>
            </a:r>
            <a:r>
              <a:rPr lang="en-US">
                <a:solidFill>
                  <a:srgbClr val="9CCD3E"/>
                </a:solidFill>
              </a:rPr>
              <a:t>54000 are kept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2A474-565B-61C7-8002-58677618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80" y="2896441"/>
            <a:ext cx="3565513" cy="2667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6B6B86-D84F-F308-C9CA-FC29DFA7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90" y="2896441"/>
            <a:ext cx="3683683" cy="266793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05AC21-C296-F3DD-4F5B-880B4E525B78}"/>
              </a:ext>
            </a:extLst>
          </p:cNvPr>
          <p:cNvSpPr/>
          <p:nvPr/>
        </p:nvSpPr>
        <p:spPr>
          <a:xfrm rot="18312644">
            <a:off x="2510677" y="4083243"/>
            <a:ext cx="2848421" cy="1087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118471-A238-DDFF-42A7-B901E1FADE6A}"/>
              </a:ext>
            </a:extLst>
          </p:cNvPr>
          <p:cNvSpPr/>
          <p:nvPr/>
        </p:nvSpPr>
        <p:spPr>
          <a:xfrm rot="14022804">
            <a:off x="3564415" y="3113743"/>
            <a:ext cx="533166" cy="1087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47EBF8-27EA-179F-FB3F-A9819A65A2AE}"/>
              </a:ext>
            </a:extLst>
          </p:cNvPr>
          <p:cNvSpPr/>
          <p:nvPr/>
        </p:nvSpPr>
        <p:spPr>
          <a:xfrm rot="18268646">
            <a:off x="8138497" y="4066303"/>
            <a:ext cx="2818998" cy="11309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323F97-2E2E-521A-CEB2-FD74A189E4F2}"/>
              </a:ext>
            </a:extLst>
          </p:cNvPr>
          <p:cNvSpPr/>
          <p:nvPr/>
        </p:nvSpPr>
        <p:spPr>
          <a:xfrm rot="12988378">
            <a:off x="6789356" y="4090226"/>
            <a:ext cx="430556" cy="7851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8FDF93-5D86-1FF8-AE08-830CF4C6A2A4}"/>
              </a:ext>
            </a:extLst>
          </p:cNvPr>
          <p:cNvSpPr/>
          <p:nvPr/>
        </p:nvSpPr>
        <p:spPr>
          <a:xfrm rot="15411482">
            <a:off x="8054804" y="3624533"/>
            <a:ext cx="414865" cy="8292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855AEC-8B32-DF66-ADC4-C70DC33E49B5}"/>
              </a:ext>
            </a:extLst>
          </p:cNvPr>
          <p:cNvSpPr/>
          <p:nvPr/>
        </p:nvSpPr>
        <p:spPr>
          <a:xfrm rot="15411482">
            <a:off x="7398569" y="3426663"/>
            <a:ext cx="414865" cy="8292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BC47EC1-1627-EA02-938E-8218A4372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10" y="2189022"/>
            <a:ext cx="1501841" cy="8950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23DCCF-A25D-A3F6-0613-FFB4BEC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901" y="2273046"/>
            <a:ext cx="1349106" cy="876706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962692" y="570593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-&gt; Still need to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endParaRPr lang="en-US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D759128-A291-B6FA-EFF5-B2142545E104}"/>
              </a:ext>
            </a:extLst>
          </p:cNvPr>
          <p:cNvCxnSpPr>
            <a:cxnSpLocks/>
          </p:cNvCxnSpPr>
          <p:nvPr/>
        </p:nvCxnSpPr>
        <p:spPr>
          <a:xfrm flipH="1" flipV="1">
            <a:off x="4054549" y="5026940"/>
            <a:ext cx="1799126" cy="678996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6E9DD2-8866-3815-8D29-6685190EAE46}"/>
              </a:ext>
            </a:extLst>
          </p:cNvPr>
          <p:cNvCxnSpPr>
            <a:cxnSpLocks/>
          </p:cNvCxnSpPr>
          <p:nvPr/>
        </p:nvCxnSpPr>
        <p:spPr>
          <a:xfrm flipV="1">
            <a:off x="8177954" y="5439355"/>
            <a:ext cx="535201" cy="266581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08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br>
              <a:rPr lang="en-US">
                <a:solidFill>
                  <a:srgbClr val="008000"/>
                </a:solidFill>
              </a:rPr>
            </a:b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/>
              <a:t>Perform LDA on embeddings of hand-labeled images vs. all other images</a:t>
            </a: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62A12-ADB4-87C0-DE4F-90BF83D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6" y="2258618"/>
            <a:ext cx="4710097" cy="36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br>
              <a:rPr lang="en-US">
                <a:solidFill>
                  <a:srgbClr val="008000"/>
                </a:solidFill>
              </a:rPr>
            </a:b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2. Manually verify images kept for different </a:t>
            </a:r>
            <a:r>
              <a:rPr lang="en-US" u="sng">
                <a:solidFill>
                  <a:srgbClr val="FF0000"/>
                </a:solidFill>
              </a:rPr>
              <a:t>thresholds</a:t>
            </a:r>
          </a:p>
          <a:p>
            <a:pPr marL="0" indent="0">
              <a:buNone/>
            </a:pPr>
            <a:endParaRPr lang="en-US">
              <a:solidFill>
                <a:srgbClr val="0000F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62A12-ADB4-87C0-DE4F-90BF83D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22" y="1988083"/>
            <a:ext cx="3949540" cy="3088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60240-1564-0900-FAC6-D6971B3E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875879"/>
            <a:ext cx="5689575" cy="1094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F2F39-7E4B-C4D3-5427-17A11876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26" y="2983187"/>
            <a:ext cx="5695359" cy="1059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D031AE-A3DB-FF0A-AA0E-7D3592DFC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100915"/>
            <a:ext cx="5692586" cy="11640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8FBB57-6D24-D8CF-D353-61EB4DF52313}"/>
              </a:ext>
            </a:extLst>
          </p:cNvPr>
          <p:cNvSpPr txBox="1"/>
          <p:nvPr/>
        </p:nvSpPr>
        <p:spPr>
          <a:xfrm>
            <a:off x="731871" y="5536563"/>
            <a:ext cx="108150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>
                <a:solidFill>
                  <a:srgbClr val="008000"/>
                </a:solidFill>
              </a:rPr>
              <a:t>xnobike</a:t>
            </a:r>
            <a:r>
              <a:rPr lang="en-US" sz="2000"/>
              <a:t>: Choose </a:t>
            </a:r>
            <a:r>
              <a:rPr lang="en-US" sz="2000">
                <a:solidFill>
                  <a:srgbClr val="FF0000"/>
                </a:solidFill>
              </a:rPr>
              <a:t>threshold</a:t>
            </a:r>
            <a:r>
              <a:rPr lang="en-US" sz="2000"/>
              <a:t> </a:t>
            </a:r>
            <a:r>
              <a:rPr lang="en-US" sz="2000">
                <a:solidFill>
                  <a:srgbClr val="FF0000"/>
                </a:solidFill>
              </a:rPr>
              <a:t>1</a:t>
            </a:r>
            <a:r>
              <a:rPr lang="en-US" sz="2000"/>
              <a:t>, </a:t>
            </a:r>
            <a:r>
              <a:rPr lang="en-US" sz="2000">
                <a:solidFill>
                  <a:srgbClr val="8D8D8D"/>
                </a:solidFill>
              </a:rPr>
              <a:t>remove</a:t>
            </a:r>
            <a:r>
              <a:rPr lang="en-US" sz="2000"/>
              <a:t> </a:t>
            </a:r>
            <a:r>
              <a:rPr lang="en-US" sz="2000">
                <a:solidFill>
                  <a:srgbClr val="8D8D8D"/>
                </a:solidFill>
              </a:rPr>
              <a:t>1987</a:t>
            </a:r>
            <a:r>
              <a:rPr lang="en-US" sz="2000"/>
              <a:t> images, </a:t>
            </a:r>
            <a:r>
              <a:rPr lang="en-US" sz="2000">
                <a:solidFill>
                  <a:srgbClr val="B1D566"/>
                </a:solidFill>
              </a:rPr>
              <a:t>keep</a:t>
            </a:r>
            <a:r>
              <a:rPr lang="en-US" sz="2000"/>
              <a:t> </a:t>
            </a:r>
            <a:r>
              <a:rPr lang="en-US" sz="2000">
                <a:solidFill>
                  <a:srgbClr val="9CCD3E"/>
                </a:solidFill>
              </a:rPr>
              <a:t>52021</a:t>
            </a:r>
          </a:p>
          <a:p>
            <a:r>
              <a:rPr lang="en-US" sz="2000"/>
              <a:t>-&gt; </a:t>
            </a:r>
            <a:r>
              <a:rPr lang="en-US" sz="2000">
                <a:solidFill>
                  <a:srgbClr val="0000FE"/>
                </a:solidFill>
              </a:rPr>
              <a:t>non-monotonous</a:t>
            </a:r>
            <a:r>
              <a:rPr lang="en-US" sz="2000"/>
              <a:t>: </a:t>
            </a:r>
            <a:r>
              <a:rPr lang="en-US" sz="2000">
                <a:solidFill>
                  <a:srgbClr val="FF0000"/>
                </a:solidFill>
              </a:rPr>
              <a:t>threshold</a:t>
            </a:r>
            <a:r>
              <a:rPr lang="en-US" sz="2000"/>
              <a:t> </a:t>
            </a:r>
            <a:r>
              <a:rPr lang="de-DE" sz="2000">
                <a:solidFill>
                  <a:srgbClr val="FF0000"/>
                </a:solidFill>
              </a:rPr>
              <a:t>0.97</a:t>
            </a:r>
            <a:r>
              <a:rPr lang="de-DE" sz="2000"/>
              <a:t>,</a:t>
            </a:r>
            <a:r>
              <a:rPr lang="en-US" sz="2000"/>
              <a:t> </a:t>
            </a:r>
            <a:r>
              <a:rPr lang="en-US" sz="2000">
                <a:solidFill>
                  <a:srgbClr val="8D8D8D"/>
                </a:solidFill>
              </a:rPr>
              <a:t>remove</a:t>
            </a:r>
            <a:r>
              <a:rPr lang="en-US" sz="2000"/>
              <a:t> </a:t>
            </a:r>
            <a:r>
              <a:rPr lang="en-US" sz="2000">
                <a:solidFill>
                  <a:srgbClr val="8D8D8D"/>
                </a:solidFill>
              </a:rPr>
              <a:t>3194</a:t>
            </a:r>
            <a:r>
              <a:rPr lang="en-US" sz="2000"/>
              <a:t> images, </a:t>
            </a:r>
            <a:r>
              <a:rPr lang="en-US" sz="2000">
                <a:solidFill>
                  <a:srgbClr val="B1D566"/>
                </a:solidFill>
              </a:rPr>
              <a:t>keep</a:t>
            </a:r>
            <a:r>
              <a:rPr lang="en-US" sz="2000"/>
              <a:t> </a:t>
            </a:r>
            <a:r>
              <a:rPr lang="en-US" sz="2000">
                <a:solidFill>
                  <a:srgbClr val="9CCD3E"/>
                </a:solidFill>
              </a:rPr>
              <a:t>48825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8CD511-8FBA-BE7B-550B-DA4DCB8AE00D}"/>
              </a:ext>
            </a:extLst>
          </p:cNvPr>
          <p:cNvCxnSpPr>
            <a:cxnSpLocks/>
          </p:cNvCxnSpPr>
          <p:nvPr/>
        </p:nvCxnSpPr>
        <p:spPr>
          <a:xfrm>
            <a:off x="10022958" y="2316744"/>
            <a:ext cx="0" cy="260143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D552B7-05AE-459C-D749-5548FA2D4D1E}"/>
              </a:ext>
            </a:extLst>
          </p:cNvPr>
          <p:cNvCxnSpPr>
            <a:cxnSpLocks/>
          </p:cNvCxnSpPr>
          <p:nvPr/>
        </p:nvCxnSpPr>
        <p:spPr>
          <a:xfrm flipH="1">
            <a:off x="8626423" y="3499375"/>
            <a:ext cx="13184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8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Remove </a:t>
            </a:r>
            <a:r>
              <a:rPr lang="en-US">
                <a:solidFill>
                  <a:srgbClr val="0000FE"/>
                </a:solidFill>
              </a:rPr>
              <a:t>non-monotonous </a:t>
            </a:r>
            <a:r>
              <a:rPr lang="en-US"/>
              <a:t>and </a:t>
            </a:r>
            <a:r>
              <a:rPr lang="en-US" err="1">
                <a:solidFill>
                  <a:srgbClr val="008000"/>
                </a:solidFill>
              </a:rPr>
              <a:t>xnobike</a:t>
            </a:r>
            <a:br>
              <a:rPr lang="en-US">
                <a:solidFill>
                  <a:srgbClr val="008000"/>
                </a:solidFill>
              </a:rPr>
            </a:b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9D9D9D"/>
                </a:solidFill>
              </a:rPr>
              <a:t>Removal</a:t>
            </a:r>
            <a:r>
              <a:rPr lang="en-US"/>
              <a:t> appears to be mostly successful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62BF1-BA3B-61EA-2520-E84F316F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2" y="2089751"/>
            <a:ext cx="3750236" cy="2756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2CD58-5FB4-F079-DD5D-CF9DF133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16" y="2191189"/>
            <a:ext cx="3509568" cy="255389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5B57DFB-2770-1CE4-C72E-268DE6F9CEA6}"/>
              </a:ext>
            </a:extLst>
          </p:cNvPr>
          <p:cNvSpPr/>
          <p:nvPr/>
        </p:nvSpPr>
        <p:spPr>
          <a:xfrm rot="18268646">
            <a:off x="7522945" y="4076303"/>
            <a:ext cx="1463658" cy="7550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441740-C1AF-4D34-544C-DC7DFEE9F5D8}"/>
              </a:ext>
            </a:extLst>
          </p:cNvPr>
          <p:cNvSpPr/>
          <p:nvPr/>
        </p:nvSpPr>
        <p:spPr>
          <a:xfrm rot="18268646">
            <a:off x="2952076" y="3585285"/>
            <a:ext cx="1089969" cy="907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9A2E83-466C-576D-EFDF-BD72BA3E8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963" y="3468134"/>
            <a:ext cx="2028935" cy="17591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C0B62F-7A33-538B-D7B7-44577480D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186" y="3784359"/>
            <a:ext cx="1840113" cy="16728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EDD9429-D9F9-286B-52A0-D47EAEA8ECF7}"/>
              </a:ext>
            </a:extLst>
          </p:cNvPr>
          <p:cNvSpPr/>
          <p:nvPr/>
        </p:nvSpPr>
        <p:spPr>
          <a:xfrm>
            <a:off x="4158963" y="3468134"/>
            <a:ext cx="2028935" cy="1920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DD8A8E-A822-960C-BF6C-82B46A1BC263}"/>
              </a:ext>
            </a:extLst>
          </p:cNvPr>
          <p:cNvSpPr/>
          <p:nvPr/>
        </p:nvSpPr>
        <p:spPr>
          <a:xfrm>
            <a:off x="9169229" y="3555801"/>
            <a:ext cx="2028935" cy="1920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8D038D-13D8-84E9-1C63-D004E3147798}"/>
              </a:ext>
            </a:extLst>
          </p:cNvPr>
          <p:cNvCxnSpPr>
            <a:cxnSpLocks/>
          </p:cNvCxnSpPr>
          <p:nvPr/>
        </p:nvCxnSpPr>
        <p:spPr>
          <a:xfrm>
            <a:off x="8727455" y="4420816"/>
            <a:ext cx="4367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9A2AB-BC90-4A86-7C31-72B90DB2CD1D}"/>
              </a:ext>
            </a:extLst>
          </p:cNvPr>
          <p:cNvCxnSpPr>
            <a:cxnSpLocks/>
          </p:cNvCxnSpPr>
          <p:nvPr/>
        </p:nvCxnSpPr>
        <p:spPr>
          <a:xfrm>
            <a:off x="3940597" y="4247151"/>
            <a:ext cx="2183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3.3. Remove duplicate images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duplicate images (Google)</a:t>
            </a:r>
          </a:p>
          <a:p>
            <a:r>
              <a:rPr lang="en-US" dirty="0"/>
              <a:t>Reuse embeddings, since they also represent “similarity” to a certain degree</a:t>
            </a:r>
          </a:p>
          <a:p>
            <a:r>
              <a:rPr lang="en-US" dirty="0"/>
              <a:t>Group images by Euclidean distance, groups of “distance x”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AE3E8-DBB0-2602-FAA6-AF02416C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06" y="3356940"/>
            <a:ext cx="6206001" cy="257787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9ECC08-F2DE-E3BC-1CB9-E9CAFD777868}"/>
              </a:ext>
            </a:extLst>
          </p:cNvPr>
          <p:cNvSpPr/>
          <p:nvPr/>
        </p:nvSpPr>
        <p:spPr>
          <a:xfrm rot="12988378">
            <a:off x="7774091" y="3480836"/>
            <a:ext cx="482534" cy="4911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46E2D-DD33-F92A-8059-4E14B50C8F70}"/>
              </a:ext>
            </a:extLst>
          </p:cNvPr>
          <p:cNvSpPr txBox="1"/>
          <p:nvPr/>
        </p:nvSpPr>
        <p:spPr>
          <a:xfrm>
            <a:off x="731872" y="5889915"/>
            <a:ext cx="7742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-&gt; Choose </a:t>
            </a:r>
            <a:r>
              <a:rPr lang="en-US" sz="2400">
                <a:solidFill>
                  <a:srgbClr val="FF0000"/>
                </a:solidFill>
              </a:rPr>
              <a:t>threshold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de-DE" sz="2400"/>
              <a:t> ,</a:t>
            </a:r>
            <a:r>
              <a:rPr lang="en-US" sz="2400"/>
              <a:t> </a:t>
            </a:r>
            <a:r>
              <a:rPr lang="en-US" sz="2400">
                <a:solidFill>
                  <a:srgbClr val="8D8D8D"/>
                </a:solidFill>
              </a:rPr>
              <a:t>remove</a:t>
            </a:r>
            <a:r>
              <a:rPr lang="en-US" sz="2400"/>
              <a:t> </a:t>
            </a:r>
            <a:r>
              <a:rPr lang="en-US" sz="2400">
                <a:solidFill>
                  <a:srgbClr val="8D8D8D"/>
                </a:solidFill>
              </a:rPr>
              <a:t>3989</a:t>
            </a:r>
            <a:r>
              <a:rPr lang="en-US" sz="2400"/>
              <a:t> images, </a:t>
            </a:r>
            <a:r>
              <a:rPr lang="en-US" sz="2400">
                <a:solidFill>
                  <a:srgbClr val="B1D566"/>
                </a:solidFill>
              </a:rPr>
              <a:t>keep</a:t>
            </a:r>
            <a:r>
              <a:rPr lang="en-US" sz="2400"/>
              <a:t> </a:t>
            </a:r>
            <a:r>
              <a:rPr lang="en-US" sz="2400">
                <a:solidFill>
                  <a:srgbClr val="9CCD3E"/>
                </a:solidFill>
              </a:rPr>
              <a:t>44836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2274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2" y="132370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Many duplicate images (Google)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43523-A28E-ECAC-B492-73BA4A36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84640"/>
            <a:ext cx="5050358" cy="39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Price distribution per source</a:t>
            </a:r>
          </a:p>
          <a:p>
            <a:r>
              <a:rPr lang="en-US"/>
              <a:t>The bicycle-sellers tend to have higher priced bicycles</a:t>
            </a:r>
          </a:p>
          <a:p>
            <a:r>
              <a:rPr lang="en-US"/>
              <a:t>Generally, the number of images from Google outweighs this fact</a:t>
            </a:r>
          </a:p>
          <a:p>
            <a:r>
              <a:rPr lang="en-US"/>
              <a:t>Bicycles priced &lt; 100 and &gt; 10000 are removed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A0289-338D-607E-9145-8AB835B5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219" y="1290679"/>
            <a:ext cx="3454720" cy="2655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248EA-4EBD-D425-B573-490445E3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6" y="4012402"/>
            <a:ext cx="3121624" cy="23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Darkness score is the </a:t>
            </a:r>
          </a:p>
          <a:p>
            <a:pPr marL="0" indent="0">
              <a:buNone/>
            </a:pPr>
            <a:r>
              <a:rPr lang="en-US"/>
              <a:t>“average greyscale pixel value”</a:t>
            </a:r>
          </a:p>
          <a:p>
            <a:r>
              <a:rPr lang="en-US"/>
              <a:t>Fahrrad.de shows a deviating distribution but this is not further pursued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3A5D-6BAF-4C59-64BC-E771491C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633" y="1323706"/>
            <a:ext cx="3262184" cy="2512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A58099-6399-A9CC-651C-91C5D004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633" y="3847806"/>
            <a:ext cx="3334197" cy="2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7C70-FF97-A564-7FC5-74ABDD95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2CFA-5B8D-238E-1736-5100D3091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formulation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Crawling for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Filtering and cleaning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Visualization of activations (Conclusion)</a:t>
            </a:r>
          </a:p>
        </p:txBody>
      </p:sp>
    </p:spTree>
    <p:extLst>
      <p:ext uri="{BB962C8B-B14F-4D97-AF65-F5344CB8AC3E}">
        <p14:creationId xmlns:p14="http://schemas.microsoft.com/office/powerpoint/2010/main" val="308791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 Is there bias in the images?</a:t>
            </a:r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correlation is calculated</a:t>
            </a:r>
          </a:p>
          <a:p>
            <a:r>
              <a:rPr lang="en-US" dirty="0"/>
              <a:t>As the price distribution looks similar to log-normal, this is explored</a:t>
            </a:r>
          </a:p>
          <a:p>
            <a:r>
              <a:rPr lang="en-US" dirty="0"/>
              <a:t>Price is most linearly correlated with the square root of resolution and darkness (0.022 and 0.069)</a:t>
            </a:r>
          </a:p>
          <a:p>
            <a:r>
              <a:rPr lang="en-US" dirty="0"/>
              <a:t>No large correlation can be determined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BCB92-9E64-A7FA-4403-D8E2A2BF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25" y="1530224"/>
            <a:ext cx="4711187" cy="189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E90D-852F-7887-97FA-939C6141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5" y="3769755"/>
            <a:ext cx="4716416" cy="138571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C5E364-8732-E55B-DB8D-6026746E4304}"/>
              </a:ext>
            </a:extLst>
          </p:cNvPr>
          <p:cNvSpPr/>
          <p:nvPr/>
        </p:nvSpPr>
        <p:spPr>
          <a:xfrm rot="12988378">
            <a:off x="7507132" y="4333150"/>
            <a:ext cx="824581" cy="8090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25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 Preprocessing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FC91-2353-962E-D9F1-B0C968C69A90}"/>
              </a:ext>
            </a:extLst>
          </p:cNvPr>
          <p:cNvSpPr txBox="1">
            <a:spLocks/>
          </p:cNvSpPr>
          <p:nvPr/>
        </p:nvSpPr>
        <p:spPr>
          <a:xfrm>
            <a:off x="884273" y="1476106"/>
            <a:ext cx="5558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are rescaled and preprocessing applied (for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  <a:p>
            <a:r>
              <a:rPr lang="en-US" dirty="0"/>
              <a:t>Cropping of images (Not part of the NB)</a:t>
            </a:r>
          </a:p>
          <a:p>
            <a:r>
              <a:rPr lang="en-US" dirty="0"/>
              <a:t>Visualization immediately before training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BCC00-F1ED-0B77-360D-BF6286D5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98" y="1027906"/>
            <a:ext cx="2728732" cy="48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 Mean Image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FC91-2353-962E-D9F1-B0C968C69A90}"/>
              </a:ext>
            </a:extLst>
          </p:cNvPr>
          <p:cNvSpPr txBox="1">
            <a:spLocks/>
          </p:cNvSpPr>
          <p:nvPr/>
        </p:nvSpPr>
        <p:spPr>
          <a:xfrm>
            <a:off x="884273" y="1476106"/>
            <a:ext cx="5558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 the mean image for different price ranges</a:t>
            </a:r>
          </a:p>
          <a:p>
            <a:r>
              <a:rPr lang="en-US" dirty="0"/>
              <a:t>Bicycles are generally right facing</a:t>
            </a:r>
          </a:p>
          <a:p>
            <a:r>
              <a:rPr lang="en-US" dirty="0"/>
              <a:t>Most frequent shape seems to be “</a:t>
            </a:r>
            <a:r>
              <a:rPr lang="en-US" dirty="0" err="1"/>
              <a:t>Mountainbike</a:t>
            </a:r>
            <a:r>
              <a:rPr lang="en-US" dirty="0"/>
              <a:t>” (Non-horizontal mid-section)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2039-5BF8-5D86-C107-4E8BDC88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28" y="272742"/>
            <a:ext cx="2338379" cy="2035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907C8-83B0-7123-C599-5D70DC6F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328" y="2318266"/>
            <a:ext cx="2318276" cy="2027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0E3F6F-FA94-3AB0-A94C-B8249CD3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28" y="4346224"/>
            <a:ext cx="2318276" cy="20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 </a:t>
            </a:r>
            <a:r>
              <a:rPr lang="en-US" dirty="0" err="1"/>
              <a:t>Datasplit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9BD1C-C336-C4A8-9F63-B19C4A0A24F9}"/>
              </a:ext>
            </a:extLst>
          </p:cNvPr>
          <p:cNvSpPr txBox="1">
            <a:spLocks/>
          </p:cNvSpPr>
          <p:nvPr/>
        </p:nvSpPr>
        <p:spPr>
          <a:xfrm>
            <a:off x="838198" y="1356733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9CCD3E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FBA11A2-3D52-4F3F-D59C-C08C30451749}"/>
              </a:ext>
            </a:extLst>
          </p:cNvPr>
          <p:cNvSpPr txBox="1">
            <a:spLocks/>
          </p:cNvSpPr>
          <p:nvPr/>
        </p:nvSpPr>
        <p:spPr>
          <a:xfrm>
            <a:off x="785035" y="5508066"/>
            <a:ext cx="895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902BFA2-0DCD-6DBF-A13C-0EE10C0F2A7B}"/>
              </a:ext>
            </a:extLst>
          </p:cNvPr>
          <p:cNvSpPr txBox="1">
            <a:spLocks/>
          </p:cNvSpPr>
          <p:nvPr/>
        </p:nvSpPr>
        <p:spPr>
          <a:xfrm>
            <a:off x="731873" y="1323706"/>
            <a:ext cx="53641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FC91-2353-962E-D9F1-B0C968C69A90}"/>
              </a:ext>
            </a:extLst>
          </p:cNvPr>
          <p:cNvSpPr txBox="1">
            <a:spLocks/>
          </p:cNvSpPr>
          <p:nvPr/>
        </p:nvSpPr>
        <p:spPr>
          <a:xfrm>
            <a:off x="884273" y="1476106"/>
            <a:ext cx="5558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42B486-A29B-A944-13A0-24ED14078391}"/>
              </a:ext>
            </a:extLst>
          </p:cNvPr>
          <p:cNvSpPr txBox="1">
            <a:spLocks/>
          </p:cNvSpPr>
          <p:nvPr/>
        </p:nvSpPr>
        <p:spPr>
          <a:xfrm>
            <a:off x="1036672" y="1628506"/>
            <a:ext cx="94644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Shuffle of all 3 sources, 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Fahrrad.de</a:t>
            </a:r>
          </a:p>
          <a:p>
            <a:pPr lvl="1"/>
            <a:r>
              <a:rPr lang="en-US" dirty="0"/>
              <a:t>Fahrrad-xxl.de</a:t>
            </a:r>
          </a:p>
          <a:p>
            <a:r>
              <a:rPr lang="en-US" dirty="0"/>
              <a:t>Train = 45000</a:t>
            </a:r>
          </a:p>
          <a:p>
            <a:r>
              <a:rPr lang="en-US" dirty="0"/>
              <a:t>Dev =     1000</a:t>
            </a:r>
          </a:p>
          <a:p>
            <a:r>
              <a:rPr lang="en-US" dirty="0"/>
              <a:t>Test =     1000 (Originally hp. optimization was intended)</a:t>
            </a:r>
          </a:p>
          <a:p>
            <a:r>
              <a:rPr lang="en-US" dirty="0"/>
              <a:t>Split is permanently saved and loaded via 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1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Loss function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algorithm</a:t>
            </a:r>
            <a:r>
              <a:rPr lang="de-DE" dirty="0"/>
              <a:t> will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choice</a:t>
            </a:r>
            <a:r>
              <a:rPr lang="de-DE" dirty="0"/>
              <a:t> of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unsatisfactory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/>
              <a:t>obtained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03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Loss function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RMSE:</a:t>
            </a:r>
          </a:p>
          <a:p>
            <a:r>
              <a:rPr lang="de-DE" dirty="0"/>
              <a:t>MAE: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MAPE: Mean Absolute </a:t>
            </a:r>
            <a:r>
              <a:rPr lang="de-DE" dirty="0" err="1"/>
              <a:t>Percentage</a:t>
            </a:r>
            <a:r>
              <a:rPr lang="de-DE" dirty="0"/>
              <a:t> Error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A6C8-DE37-5743-1558-6812A30F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29" y="1690688"/>
            <a:ext cx="1697034" cy="746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9CC80-B22A-A3AA-6E10-96CCEF92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39" y="2380693"/>
            <a:ext cx="1403524" cy="635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B49A79-3EE1-E545-B511-CA0C42196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487" y="4499995"/>
            <a:ext cx="2722306" cy="111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6D733-261A-FD1F-1A66-977FD87D9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630" y="1023700"/>
            <a:ext cx="3812362" cy="32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Loss function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596"/>
            <a:ext cx="6331857" cy="4351338"/>
          </a:xfrm>
        </p:spPr>
        <p:txBody>
          <a:bodyPr/>
          <a:lstStyle/>
          <a:p>
            <a:r>
              <a:rPr lang="de-DE" dirty="0"/>
              <a:t>RMSE: The </a:t>
            </a:r>
            <a:r>
              <a:rPr lang="de-DE" dirty="0" err="1"/>
              <a:t>tail</a:t>
            </a:r>
            <a:r>
              <a:rPr lang="de-DE" dirty="0"/>
              <a:t>, high </a:t>
            </a:r>
            <a:r>
              <a:rPr lang="de-DE" dirty="0" err="1"/>
              <a:t>priced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over-emphasized</a:t>
            </a:r>
            <a:endParaRPr lang="de-DE" dirty="0"/>
          </a:p>
          <a:p>
            <a:r>
              <a:rPr lang="de-DE" dirty="0"/>
              <a:t>MAPE: „</a:t>
            </a:r>
            <a:r>
              <a:rPr lang="de-DE" dirty="0" err="1"/>
              <a:t>Scaled</a:t>
            </a:r>
            <a:r>
              <a:rPr lang="de-DE" dirty="0"/>
              <a:t> MAE“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y =   200,  </a:t>
            </a:r>
            <a:r>
              <a:rPr lang="cy-GB" b="0" i="0" dirty="0">
                <a:solidFill>
                  <a:srgbClr val="050E17"/>
                </a:solidFill>
                <a:effectLst/>
                <a:latin typeface="-apple-system"/>
              </a:rPr>
              <a:t>ŷ</a:t>
            </a:r>
            <a:r>
              <a:rPr lang="de-DE" b="0" i="0" dirty="0">
                <a:solidFill>
                  <a:srgbClr val="050E17"/>
                </a:solidFill>
                <a:effectLst/>
                <a:latin typeface="-apple-system"/>
              </a:rPr>
              <a:t> =  300, MAPE = 50%</a:t>
            </a:r>
          </a:p>
          <a:p>
            <a:pPr marL="0" indent="0">
              <a:buNone/>
            </a:pPr>
            <a:r>
              <a:rPr lang="de-DE" dirty="0"/>
              <a:t>y = 2000, </a:t>
            </a:r>
            <a:r>
              <a:rPr lang="cy-GB" b="0" i="0" dirty="0">
                <a:solidFill>
                  <a:srgbClr val="050E17"/>
                </a:solidFill>
                <a:effectLst/>
                <a:latin typeface="-apple-system"/>
              </a:rPr>
              <a:t>ŷ</a:t>
            </a:r>
            <a:r>
              <a:rPr lang="de-DE" b="0" i="0" dirty="0">
                <a:solidFill>
                  <a:srgbClr val="050E17"/>
                </a:solidFill>
                <a:effectLst/>
                <a:latin typeface="-apple-system"/>
              </a:rPr>
              <a:t> = 2100, MAPE =   5%</a:t>
            </a:r>
          </a:p>
          <a:p>
            <a:pPr marL="0" indent="0">
              <a:buNone/>
            </a:pPr>
            <a:endParaRPr lang="de-DE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D733-261A-FD1F-1A66-977FD87D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630" y="2431586"/>
            <a:ext cx="3812362" cy="32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45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Baseline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50-block </a:t>
            </a:r>
            <a:r>
              <a:rPr lang="de-DE" dirty="0" err="1"/>
              <a:t>ResNet</a:t>
            </a: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Regression Head:</a:t>
            </a:r>
          </a:p>
          <a:p>
            <a:r>
              <a:rPr lang="en-US" dirty="0"/>
              <a:t>Hidden: 1024 Fully Connected Neurons</a:t>
            </a:r>
          </a:p>
          <a:p>
            <a:r>
              <a:rPr lang="en-US" dirty="0"/>
              <a:t>Output: 1 </a:t>
            </a:r>
            <a:r>
              <a:rPr lang="en-US" dirty="0" err="1"/>
              <a:t>ReLu</a:t>
            </a:r>
            <a:r>
              <a:rPr lang="en-US" dirty="0"/>
              <a:t>/Linear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0E49F-58A2-89A9-AF87-2F7970E3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44" y="1443946"/>
            <a:ext cx="4724084" cy="17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9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Baseline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803B31-863D-507E-C1E6-0F68C1B0E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760" y="1475191"/>
            <a:ext cx="3452883" cy="27360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4565D-3114-4311-E0D7-8812DD93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67" y="1488169"/>
            <a:ext cx="3452336" cy="2736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065FC-121C-195F-0EF3-2D654663517F}"/>
              </a:ext>
            </a:extLst>
          </p:cNvPr>
          <p:cNvSpPr txBox="1"/>
          <p:nvPr/>
        </p:nvSpPr>
        <p:spPr>
          <a:xfrm>
            <a:off x="838200" y="4789715"/>
            <a:ext cx="7761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baseline model can not achieve good performance, MAPE = 65%</a:t>
            </a:r>
          </a:p>
          <a:p>
            <a:r>
              <a:rPr lang="en-US" sz="2400" dirty="0"/>
              <a:t>on average: 400€ or 1600€ for a 1000€ bicycle</a:t>
            </a:r>
            <a:endParaRPr lang="de-D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DE82-4651-F9BD-573F-2AA1CDDCB000}"/>
              </a:ext>
            </a:extLst>
          </p:cNvPr>
          <p:cNvSpPr txBox="1"/>
          <p:nvPr/>
        </p:nvSpPr>
        <p:spPr>
          <a:xfrm>
            <a:off x="838200" y="1546557"/>
            <a:ext cx="20465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bs: 32</a:t>
            </a:r>
          </a:p>
          <a:p>
            <a:r>
              <a:rPr lang="en-US" sz="2400" dirty="0" err="1"/>
              <a:t>lr</a:t>
            </a:r>
            <a:r>
              <a:rPr lang="en-US" sz="2400" dirty="0"/>
              <a:t>: [</a:t>
            </a:r>
          </a:p>
          <a:p>
            <a:pPr lvl="1"/>
            <a:r>
              <a:rPr lang="en-US" sz="2400" dirty="0"/>
              <a:t>0.0001, 0.0003, 0.001</a:t>
            </a:r>
          </a:p>
          <a:p>
            <a:r>
              <a:rPr lang="en-US" sz="2400" dirty="0"/>
              <a:t>]</a:t>
            </a:r>
          </a:p>
          <a:p>
            <a:r>
              <a:rPr lang="en-US" sz="2400" dirty="0"/>
              <a:t>epochs: 15</a:t>
            </a:r>
          </a:p>
        </p:txBody>
      </p:sp>
    </p:spTree>
    <p:extLst>
      <p:ext uri="{BB962C8B-B14F-4D97-AF65-F5344CB8AC3E}">
        <p14:creationId xmlns:p14="http://schemas.microsoft.com/office/powerpoint/2010/main" val="369168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Conv5-Model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model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used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a 50-block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ResNet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>
                <a:solidFill>
                  <a:srgbClr val="7030A0"/>
                </a:solidFill>
              </a:rPr>
              <a:t>Retraining</a:t>
            </a:r>
            <a:r>
              <a:rPr lang="de-DE" dirty="0">
                <a:solidFill>
                  <a:srgbClr val="7030A0"/>
                </a:solidFill>
              </a:rPr>
              <a:t>:</a:t>
            </a:r>
          </a:p>
          <a:p>
            <a:r>
              <a:rPr lang="de-DE" dirty="0"/>
              <a:t>The </a:t>
            </a:r>
            <a:r>
              <a:rPr lang="de-DE" dirty="0">
                <a:solidFill>
                  <a:srgbClr val="7030A0"/>
                </a:solidFill>
              </a:rPr>
              <a:t>last </a:t>
            </a:r>
            <a:r>
              <a:rPr lang="en-US" dirty="0">
                <a:solidFill>
                  <a:srgbClr val="7030A0"/>
                </a:solidFill>
              </a:rPr>
              <a:t>6 </a:t>
            </a:r>
            <a:r>
              <a:rPr lang="en-US" dirty="0"/>
              <a:t>of the total 53 convolutional layers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Regression Head: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Output: 1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ReLu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/Linear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160FD-17BC-9872-3916-AB430A6A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21" y="751114"/>
            <a:ext cx="760139" cy="5355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5007E-0220-2884-8312-361B8B0A6C79}"/>
              </a:ext>
            </a:extLst>
          </p:cNvPr>
          <p:cNvSpPr/>
          <p:nvPr/>
        </p:nvSpPr>
        <p:spPr>
          <a:xfrm>
            <a:off x="9590314" y="5279571"/>
            <a:ext cx="1208315" cy="5878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08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809B-8BD9-F972-4CA3-08C957FB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Problem formulation and motivation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3EE0-E413-07BD-E4CD-A38C7533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Suppose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bicycles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underpriced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image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bicycle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resell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bicycle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profit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-&gt; Problem </a:t>
            </a:r>
            <a:r>
              <a:rPr lang="de-DE" dirty="0" err="1"/>
              <a:t>formulation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i="1" dirty="0"/>
              <a:t>„</a:t>
            </a:r>
            <a:r>
              <a:rPr lang="de-DE" i="1" dirty="0" err="1"/>
              <a:t>Predict</a:t>
            </a:r>
            <a:r>
              <a:rPr lang="de-DE" i="1" dirty="0"/>
              <a:t> </a:t>
            </a:r>
            <a:r>
              <a:rPr lang="de-DE" i="1" dirty="0" err="1"/>
              <a:t>offer-price</a:t>
            </a:r>
            <a:r>
              <a:rPr lang="de-DE" i="1" dirty="0"/>
              <a:t> in </a:t>
            </a:r>
            <a:r>
              <a:rPr lang="de-DE" i="1" dirty="0" err="1"/>
              <a:t>euros</a:t>
            </a:r>
            <a:r>
              <a:rPr lang="en-US" i="1" dirty="0"/>
              <a:t>, given an image of a bike”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82923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Conv5-Model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65FC-121C-195F-0EF3-2D654663517F}"/>
              </a:ext>
            </a:extLst>
          </p:cNvPr>
          <p:cNvSpPr txBox="1"/>
          <p:nvPr/>
        </p:nvSpPr>
        <p:spPr>
          <a:xfrm>
            <a:off x="838200" y="4789715"/>
            <a:ext cx="8294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performance is better, </a:t>
            </a:r>
            <a:r>
              <a:rPr lang="en-US" sz="2400" dirty="0">
                <a:solidFill>
                  <a:srgbClr val="FF8011"/>
                </a:solidFill>
              </a:rPr>
              <a:t>MAPE = 21%</a:t>
            </a:r>
          </a:p>
          <a:p>
            <a:r>
              <a:rPr lang="en-US" sz="2400" dirty="0"/>
              <a:t>Prediction on average: 800€ or 1200€ for a 1000€ bicycle</a:t>
            </a:r>
          </a:p>
          <a:p>
            <a:r>
              <a:rPr lang="de-DE" sz="2400" dirty="0" err="1"/>
              <a:t>Improvements</a:t>
            </a:r>
            <a:r>
              <a:rPr lang="de-DE" sz="2400" dirty="0"/>
              <a:t>: Hyperparameter Tuning, </a:t>
            </a:r>
            <a:r>
              <a:rPr lang="de-DE" sz="2400" dirty="0" err="1"/>
              <a:t>simply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ResNet</a:t>
            </a:r>
            <a:r>
              <a:rPr lang="de-DE" sz="2400" dirty="0"/>
              <a:t> 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DE82-4651-F9BD-573F-2AA1CDDCB000}"/>
              </a:ext>
            </a:extLst>
          </p:cNvPr>
          <p:cNvSpPr txBox="1"/>
          <p:nvPr/>
        </p:nvSpPr>
        <p:spPr>
          <a:xfrm>
            <a:off x="838200" y="1546557"/>
            <a:ext cx="2046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bs: 32</a:t>
            </a:r>
          </a:p>
          <a:p>
            <a:r>
              <a:rPr lang="en-US" sz="2400" dirty="0" err="1"/>
              <a:t>lr</a:t>
            </a:r>
            <a:r>
              <a:rPr lang="en-US" sz="2400" dirty="0"/>
              <a:t>: 0.0001</a:t>
            </a:r>
          </a:p>
          <a:p>
            <a:r>
              <a:rPr lang="en-US" sz="2400" dirty="0"/>
              <a:t>epochs: 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72AA2-A04D-91E8-2171-5BBBCDF5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6" y="1546557"/>
            <a:ext cx="3852339" cy="30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3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training: Robust Conv5-Model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DE82-4651-F9BD-573F-2AA1CDDCB000}"/>
              </a:ext>
            </a:extLst>
          </p:cNvPr>
          <p:cNvSpPr txBox="1"/>
          <p:nvPr/>
        </p:nvSpPr>
        <p:spPr>
          <a:xfrm>
            <a:off x="1341055" y="1758828"/>
            <a:ext cx="4112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is augmented by: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Rotation: 2.5 degrees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8011"/>
                </a:solidFill>
              </a:rPr>
              <a:t>MAPE = 22%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8011"/>
              </a:solidFill>
            </a:endParaRPr>
          </a:p>
          <a:p>
            <a:endParaRPr lang="en-US" sz="2400" b="1" dirty="0">
              <a:solidFill>
                <a:srgbClr val="FF80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Comparing MAPE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E1604-C0D1-7DA1-71FF-0DE335D4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71" y="1462941"/>
            <a:ext cx="3214617" cy="2548947"/>
          </a:xfrm>
          <a:prstGeom prst="rect">
            <a:avLst/>
          </a:prstGeom>
        </p:spPr>
      </p:pic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E1BF93AA-C58C-BBAE-2403-11FF61A85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05779"/>
              </p:ext>
            </p:extLst>
          </p:nvPr>
        </p:nvGraphicFramePr>
        <p:xfrm>
          <a:off x="1781628" y="4640140"/>
          <a:ext cx="543016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540">
                  <a:extLst>
                    <a:ext uri="{9D8B030D-6E8A-4147-A177-3AD203B41FA5}">
                      <a16:colId xmlns:a16="http://schemas.microsoft.com/office/drawing/2014/main" val="2357634721"/>
                    </a:ext>
                  </a:extLst>
                </a:gridCol>
                <a:gridCol w="1357540">
                  <a:extLst>
                    <a:ext uri="{9D8B030D-6E8A-4147-A177-3AD203B41FA5}">
                      <a16:colId xmlns:a16="http://schemas.microsoft.com/office/drawing/2014/main" val="3780863145"/>
                    </a:ext>
                  </a:extLst>
                </a:gridCol>
                <a:gridCol w="1357540">
                  <a:extLst>
                    <a:ext uri="{9D8B030D-6E8A-4147-A177-3AD203B41FA5}">
                      <a16:colId xmlns:a16="http://schemas.microsoft.com/office/drawing/2014/main" val="2428260373"/>
                    </a:ext>
                  </a:extLst>
                </a:gridCol>
                <a:gridCol w="1357540">
                  <a:extLst>
                    <a:ext uri="{9D8B030D-6E8A-4147-A177-3AD203B41FA5}">
                      <a16:colId xmlns:a16="http://schemas.microsoft.com/office/drawing/2014/main" val="366614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Conv5 </a:t>
                      </a:r>
                      <a:r>
                        <a:rPr lang="en-US" dirty="0" err="1"/>
                        <a:t>aug.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71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22%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1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Aug. Test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37.9%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22.5%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60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73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Recap: “Is there bias in the data?”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E825-D56E-FF82-6CA5-AFED6C70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472" y="1690688"/>
            <a:ext cx="2858541" cy="2092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2B2A3-7775-A4BC-73BE-33C6244B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92" y="1914518"/>
            <a:ext cx="4614766" cy="258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AEE08D-70D3-B966-037B-FDEF1A9DC7AF}"/>
              </a:ext>
            </a:extLst>
          </p:cNvPr>
          <p:cNvSpPr txBox="1"/>
          <p:nvPr/>
        </p:nvSpPr>
        <p:spPr>
          <a:xfrm>
            <a:off x="838200" y="25041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Error approximately normal distributed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significant error difference between the sources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41A13D-4D37-4B4F-AA07-2018D086E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217" y="3884437"/>
            <a:ext cx="2691796" cy="20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2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Visualization of activations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4D74-3D9D-6A61-1414-05110B1D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986" cy="4351338"/>
          </a:xfrm>
        </p:spPr>
        <p:txBody>
          <a:bodyPr/>
          <a:lstStyle/>
          <a:p>
            <a:r>
              <a:rPr lang="en-US" dirty="0"/>
              <a:t>Gradient Cam:</a:t>
            </a:r>
          </a:p>
          <a:p>
            <a:pPr lvl="1"/>
            <a:r>
              <a:rPr lang="en-US" dirty="0"/>
              <a:t>Gradient of </a:t>
            </a:r>
          </a:p>
          <a:p>
            <a:pPr marL="457200" lvl="1" indent="0">
              <a:buNone/>
            </a:pPr>
            <a:r>
              <a:rPr lang="en-US" dirty="0"/>
              <a:t>	1. the predicted output with 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2.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output-featuremap</a:t>
            </a:r>
            <a:r>
              <a:rPr lang="de-DE" dirty="0"/>
              <a:t> of </a:t>
            </a:r>
          </a:p>
          <a:p>
            <a:pPr marL="457200" lvl="1" indent="0">
              <a:buNone/>
            </a:pPr>
            <a:r>
              <a:rPr lang="de-DE" dirty="0"/>
              <a:t>	3.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4657D-9C86-51D7-A3F6-E53E308A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31" y="1825625"/>
            <a:ext cx="3088709" cy="23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Visualization of activations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2E3F9-37EA-F836-FD04-3F7F0E07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223" y="1494806"/>
            <a:ext cx="3548287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559559-FEBD-DBCF-1631-953BA237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93" y="1479903"/>
            <a:ext cx="3394050" cy="1310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7DF991-EDC4-D1F6-B3E0-A2C718EB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55" y="2954044"/>
            <a:ext cx="3548289" cy="1291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AB383B-28F4-D6FC-7BDB-F8097A8C7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855" y="4403330"/>
            <a:ext cx="3568340" cy="13255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16094F-D6B8-8A50-94AB-F09BA4E32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737" y="2954044"/>
            <a:ext cx="3409063" cy="12961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C0AE49-21AA-48F0-E687-A92A8DAF7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223" y="4432739"/>
            <a:ext cx="3392440" cy="1296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778DFA-D1BA-1E6A-D82C-6C5BC09D625E}"/>
              </a:ext>
            </a:extLst>
          </p:cNvPr>
          <p:cNvSpPr txBox="1"/>
          <p:nvPr/>
        </p:nvSpPr>
        <p:spPr>
          <a:xfrm>
            <a:off x="838200" y="1641727"/>
            <a:ext cx="2968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generalizes: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unclean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“non-sideview” images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 Cam is not 100% exact in locality (resolution is the feature map size of the respective Conv. Layer)</a:t>
            </a:r>
          </a:p>
        </p:txBody>
      </p:sp>
    </p:spTree>
    <p:extLst>
      <p:ext uri="{BB962C8B-B14F-4D97-AF65-F5344CB8AC3E}">
        <p14:creationId xmlns:p14="http://schemas.microsoft.com/office/powerpoint/2010/main" val="1464519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6CE-85DD-0C70-2583-7D742249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Visualization of activations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78DFA-D1BA-1E6A-D82C-6C5BC09D625E}"/>
              </a:ext>
            </a:extLst>
          </p:cNvPr>
          <p:cNvSpPr txBox="1"/>
          <p:nvPr/>
        </p:nvSpPr>
        <p:spPr>
          <a:xfrm>
            <a:off x="838200" y="1641727"/>
            <a:ext cx="29683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picks up on some random white background pixelation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-&gt; train-dev-test </a:t>
            </a:r>
            <a:r>
              <a:rPr lang="en-US" dirty="0">
                <a:solidFill>
                  <a:srgbClr val="FF0000"/>
                </a:solidFill>
              </a:rPr>
              <a:t>data-leakage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some images are affected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some layers are affected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overall impact is not investigated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8B349-BF0D-0A59-1134-BB79A0A5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08" y="1524223"/>
            <a:ext cx="3710303" cy="1365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3E19E-9C98-6425-FA3C-8DDBF574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79" y="3008646"/>
            <a:ext cx="3722032" cy="144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FF305-3F6C-4EF0-3265-233B2D6F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11" y="1524223"/>
            <a:ext cx="3913202" cy="1446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92E24-4240-2EE5-7CEE-A84087EF3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40" y="3008646"/>
            <a:ext cx="3874455" cy="14465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792D25-99AD-D69C-BACA-083C2FFA8F97}"/>
              </a:ext>
            </a:extLst>
          </p:cNvPr>
          <p:cNvSpPr/>
          <p:nvPr/>
        </p:nvSpPr>
        <p:spPr>
          <a:xfrm>
            <a:off x="5557157" y="1393371"/>
            <a:ext cx="702129" cy="278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FC6BD-59AE-9F0E-F5DF-4BE1A675A8F2}"/>
              </a:ext>
            </a:extLst>
          </p:cNvPr>
          <p:cNvSpPr/>
          <p:nvPr/>
        </p:nvSpPr>
        <p:spPr>
          <a:xfrm>
            <a:off x="9361714" y="1333500"/>
            <a:ext cx="702129" cy="278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557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769D-804D-4AAF-5A28-3B8A320A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B548-9F0B-B5CC-3F05-8FB76B7F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Are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421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87DA-E0AA-C25B-E7C2-A88D738F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Crawling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A0A85-B184-BC2C-323E-12D9B166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i="1" dirty="0"/>
              <a:t>„</a:t>
            </a:r>
            <a:r>
              <a:rPr lang="de-DE" i="1" dirty="0" err="1"/>
              <a:t>Predict</a:t>
            </a:r>
            <a:r>
              <a:rPr lang="de-DE" i="1" dirty="0"/>
              <a:t> </a:t>
            </a:r>
            <a:r>
              <a:rPr lang="de-DE" i="1" dirty="0" err="1"/>
              <a:t>offer-price</a:t>
            </a:r>
            <a:r>
              <a:rPr lang="de-DE" i="1" dirty="0"/>
              <a:t> in </a:t>
            </a:r>
            <a:r>
              <a:rPr lang="de-DE" i="1" dirty="0" err="1"/>
              <a:t>euros</a:t>
            </a:r>
            <a:r>
              <a:rPr lang="en-US" i="1" dirty="0"/>
              <a:t>, given an image of a bike”</a:t>
            </a:r>
            <a:endParaRPr lang="de-DE" i="1" dirty="0"/>
          </a:p>
          <a:p>
            <a:r>
              <a:rPr lang="de-DE" b="1" dirty="0"/>
              <a:t>(Image, </a:t>
            </a:r>
            <a:r>
              <a:rPr lang="de-DE" b="1" dirty="0" err="1"/>
              <a:t>price</a:t>
            </a:r>
            <a:r>
              <a:rPr lang="de-DE" b="1" dirty="0"/>
              <a:t>)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consistently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 </a:t>
            </a:r>
            <a:r>
              <a:rPr lang="de-DE" dirty="0" err="1"/>
              <a:t>webscraping</a:t>
            </a:r>
            <a:endParaRPr lang="de-DE" dirty="0"/>
          </a:p>
          <a:p>
            <a:r>
              <a:rPr lang="de-DE" b="1" dirty="0" err="1"/>
              <a:t>scraping</a:t>
            </a:r>
            <a:r>
              <a:rPr lang="de-DE" b="1" dirty="0"/>
              <a:t> of </a:t>
            </a:r>
            <a:r>
              <a:rPr lang="de-DE" b="1" dirty="0" err="1"/>
              <a:t>bicycle</a:t>
            </a:r>
            <a:r>
              <a:rPr lang="de-DE" b="1" dirty="0"/>
              <a:t>-images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High Quality:</a:t>
            </a:r>
          </a:p>
          <a:p>
            <a:pPr lvl="2"/>
            <a:r>
              <a:rPr lang="de-DE" dirty="0"/>
              <a:t>www.fahrrad.de (1500)</a:t>
            </a:r>
          </a:p>
          <a:p>
            <a:pPr lvl="2"/>
            <a:r>
              <a:rPr lang="de-DE" dirty="0"/>
              <a:t>www.fahrrad-xxl.de (5700)</a:t>
            </a:r>
          </a:p>
          <a:p>
            <a:pPr lvl="1"/>
            <a:r>
              <a:rPr lang="de-DE" dirty="0"/>
              <a:t>Low Quality:</a:t>
            </a:r>
          </a:p>
          <a:p>
            <a:pPr lvl="2"/>
            <a:r>
              <a:rPr lang="de-DE" dirty="0"/>
              <a:t>www.google.com/... &amp;</a:t>
            </a:r>
            <a:r>
              <a:rPr lang="de-DE" dirty="0" err="1"/>
              <a:t>tbm</a:t>
            </a:r>
            <a:r>
              <a:rPr lang="de-DE" dirty="0"/>
              <a:t>=</a:t>
            </a:r>
            <a:r>
              <a:rPr lang="de-DE" dirty="0" err="1"/>
              <a:t>shop</a:t>
            </a:r>
            <a:r>
              <a:rPr lang="de-DE" dirty="0"/>
              <a:t> (52000)</a:t>
            </a:r>
          </a:p>
          <a:p>
            <a:pPr marL="457200" lvl="1" indent="0">
              <a:buNone/>
            </a:pPr>
            <a:r>
              <a:rPr lang="de-DE" dirty="0"/>
              <a:t>~60000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B87A4-66ED-36E1-E529-ADEC188F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67" y="3124200"/>
            <a:ext cx="4366907" cy="24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Filtering and Cleaning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Constraints for an image</a:t>
            </a:r>
          </a:p>
          <a:p>
            <a:pPr lvl="1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picture has to contain one bicycle</a:t>
            </a:r>
          </a:p>
          <a:p>
            <a:pPr marL="457200" lvl="1" indent="0">
              <a:buNone/>
            </a:pPr>
            <a:endParaRPr lang="en-US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57200" lvl="1" indent="0">
              <a:buNone/>
            </a:pPr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Reduce the amount of data needed (Narrowed-down problem formulation):</a:t>
            </a:r>
          </a:p>
          <a:p>
            <a:pPr lvl="2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bicycle has to face sideways</a:t>
            </a:r>
          </a:p>
          <a:p>
            <a:pPr lvl="2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background of the image needs to be monotonous.</a:t>
            </a:r>
          </a:p>
          <a:p>
            <a:pPr lvl="1"/>
            <a:endParaRPr lang="en-US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/>
              <a:t>-&gt; </a:t>
            </a:r>
            <a:r>
              <a:rPr lang="de-DE" err="1"/>
              <a:t>Aim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remove</a:t>
            </a:r>
            <a:r>
              <a:rPr lang="de-DE"/>
              <a:t> </a:t>
            </a:r>
            <a:r>
              <a:rPr lang="de-DE" err="1"/>
              <a:t>deviating</a:t>
            </a:r>
            <a:r>
              <a:rPr lang="de-DE"/>
              <a:t> </a:t>
            </a:r>
            <a:r>
              <a:rPr lang="de-DE" err="1"/>
              <a:t>images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74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Filtering and Cleaning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3.1. Filter out non-bicycle images</a:t>
            </a:r>
          </a:p>
          <a:p>
            <a:pPr marL="0" indent="0">
              <a:buNone/>
            </a:pPr>
            <a:r>
              <a:rPr lang="en-US" dirty="0"/>
              <a:t>3.2. Remove non-monotonous and other images</a:t>
            </a:r>
          </a:p>
          <a:p>
            <a:pPr marL="0" indent="0">
              <a:buNone/>
            </a:pPr>
            <a:r>
              <a:rPr lang="en-US" dirty="0"/>
              <a:t>3.3. Remove duplicates</a:t>
            </a:r>
          </a:p>
          <a:p>
            <a:pPr marL="0" indent="0">
              <a:buNone/>
            </a:pPr>
            <a:r>
              <a:rPr lang="en-US" dirty="0"/>
              <a:t>3.4. Is there bias in the images?</a:t>
            </a:r>
          </a:p>
          <a:p>
            <a:pPr marL="0" indent="0">
              <a:buNone/>
            </a:pPr>
            <a:r>
              <a:rPr lang="en-US" dirty="0"/>
              <a:t>(3.5.) Preprocessing and mean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36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2CFB-CBF9-0487-8016-5C7184EE2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79"/>
            <a:ext cx="6747344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Chosen method:</a:t>
            </a:r>
          </a:p>
          <a:p>
            <a:pPr marL="514350" indent="-514350">
              <a:buAutoNum type="arabicPeriod"/>
            </a:pPr>
            <a:r>
              <a:rPr lang="en-US"/>
              <a:t>Compute image </a:t>
            </a:r>
            <a:r>
              <a:rPr lang="en-US">
                <a:solidFill>
                  <a:schemeClr val="accent1"/>
                </a:solidFill>
              </a:rPr>
              <a:t>embeddings</a:t>
            </a:r>
            <a:r>
              <a:rPr lang="en-US"/>
              <a:t> using ResNet50 CNN (ImageNet)</a:t>
            </a:r>
          </a:p>
          <a:p>
            <a:pPr marL="514350" indent="-514350">
              <a:buAutoNum type="arabicPeriod"/>
            </a:pPr>
            <a:r>
              <a:rPr lang="en-US"/>
              <a:t>filter images: label “bad samples” by hand and use their embeddings to localize similar “bad” images</a:t>
            </a:r>
          </a:p>
          <a:p>
            <a:pPr marL="514350" indent="-514350">
              <a:buAutoNum type="arabicPeriod"/>
            </a:pPr>
            <a:r>
              <a:rPr lang="de-DE"/>
              <a:t>Filter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visual</a:t>
            </a:r>
            <a:r>
              <a:rPr lang="de-DE"/>
              <a:t> </a:t>
            </a:r>
            <a:r>
              <a:rPr lang="de-DE" err="1"/>
              <a:t>verification</a:t>
            </a:r>
            <a:endParaRPr lang="de-D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89B748C-FB96-6306-0E5F-EF48FEE5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6" y="2330713"/>
            <a:ext cx="4291090" cy="251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93A50-5E52-81AC-E1F6-083FB89FE8EA}"/>
              </a:ext>
            </a:extLst>
          </p:cNvPr>
          <p:cNvSpPr/>
          <p:nvPr/>
        </p:nvSpPr>
        <p:spPr>
          <a:xfrm>
            <a:off x="9734550" y="2171700"/>
            <a:ext cx="581025" cy="294322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7612F8-C29F-85BA-8148-8477E746E8FD}"/>
              </a:ext>
            </a:extLst>
          </p:cNvPr>
          <p:cNvSpPr/>
          <p:nvPr/>
        </p:nvSpPr>
        <p:spPr>
          <a:xfrm>
            <a:off x="10586665" y="2171700"/>
            <a:ext cx="581025" cy="294322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889EFE-A8C5-A109-A672-003B3104AC98}"/>
              </a:ext>
            </a:extLst>
          </p:cNvPr>
          <p:cNvSpPr txBox="1">
            <a:spLocks/>
          </p:cNvSpPr>
          <p:nvPr/>
        </p:nvSpPr>
        <p:spPr>
          <a:xfrm>
            <a:off x="6818430" y="1786246"/>
            <a:ext cx="3683234" cy="394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accent1"/>
                </a:solidFill>
              </a:rPr>
              <a:t>base model embeddings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73C923-48D5-AE52-DAB2-BDEE4C5CB0FD}"/>
              </a:ext>
            </a:extLst>
          </p:cNvPr>
          <p:cNvSpPr txBox="1">
            <a:spLocks/>
          </p:cNvSpPr>
          <p:nvPr/>
        </p:nvSpPr>
        <p:spPr>
          <a:xfrm>
            <a:off x="8283839" y="1418761"/>
            <a:ext cx="3482445" cy="394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err="1">
                <a:solidFill>
                  <a:schemeClr val="accent6">
                    <a:lumMod val="75000"/>
                  </a:schemeClr>
                </a:solidFill>
              </a:rPr>
              <a:t>clf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. head embeddings</a:t>
            </a:r>
          </a:p>
        </p:txBody>
      </p:sp>
    </p:spTree>
    <p:extLst>
      <p:ext uri="{BB962C8B-B14F-4D97-AF65-F5344CB8AC3E}">
        <p14:creationId xmlns:p14="http://schemas.microsoft.com/office/powerpoint/2010/main" val="232842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453D4-340E-C3D0-E581-22E4C3537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91428"/>
            <a:ext cx="6115050" cy="14022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873E7-9265-AF25-4A7B-A3FB4D4F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75" y="1520667"/>
            <a:ext cx="3787091" cy="4765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10201-6E83-3E35-4E98-FC5A50C1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1518"/>
            <a:ext cx="4308550" cy="32186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7F1610-C77E-432E-DF87-0F4A909F4306}"/>
              </a:ext>
            </a:extLst>
          </p:cNvPr>
          <p:cNvCxnSpPr>
            <a:cxnSpLocks/>
          </p:cNvCxnSpPr>
          <p:nvPr/>
        </p:nvCxnSpPr>
        <p:spPr>
          <a:xfrm flipH="1">
            <a:off x="5222350" y="5268319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FD1D72-CC93-464A-61AA-21BEA583DC24}"/>
              </a:ext>
            </a:extLst>
          </p:cNvPr>
          <p:cNvCxnSpPr>
            <a:cxnSpLocks/>
          </p:cNvCxnSpPr>
          <p:nvPr/>
        </p:nvCxnSpPr>
        <p:spPr>
          <a:xfrm flipH="1">
            <a:off x="11068050" y="447451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0A1A6E-7E4F-5722-A2F0-35A99EA03A97}"/>
              </a:ext>
            </a:extLst>
          </p:cNvPr>
          <p:cNvCxnSpPr>
            <a:cxnSpLocks/>
          </p:cNvCxnSpPr>
          <p:nvPr/>
        </p:nvCxnSpPr>
        <p:spPr>
          <a:xfrm flipH="1">
            <a:off x="11068050" y="3679383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499318-DFBF-F742-9A58-6890EEE4EC75}"/>
              </a:ext>
            </a:extLst>
          </p:cNvPr>
          <p:cNvCxnSpPr>
            <a:cxnSpLocks/>
          </p:cNvCxnSpPr>
          <p:nvPr/>
        </p:nvCxnSpPr>
        <p:spPr>
          <a:xfrm flipH="1">
            <a:off x="11068050" y="2908106"/>
            <a:ext cx="57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6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3549-90C5-03C9-7027-CE110E1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Filter out non-bicycle images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B3C6A-619B-717B-08DB-756A316F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3498" y="1690688"/>
            <a:ext cx="5920302" cy="435133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2177A3-927E-1586-8C51-19BAE1E9AEFF}"/>
              </a:ext>
            </a:extLst>
          </p:cNvPr>
          <p:cNvSpPr/>
          <p:nvPr/>
        </p:nvSpPr>
        <p:spPr>
          <a:xfrm rot="20339907">
            <a:off x="8443728" y="4227286"/>
            <a:ext cx="2703337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A9EEE6-22FD-A49B-A61F-0D31B1A8745E}"/>
              </a:ext>
            </a:extLst>
          </p:cNvPr>
          <p:cNvSpPr/>
          <p:nvPr/>
        </p:nvSpPr>
        <p:spPr>
          <a:xfrm>
            <a:off x="9326324" y="3182903"/>
            <a:ext cx="667910" cy="603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28127A-0093-119E-1C9D-7B9CA8D8286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623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TSNE of </a:t>
            </a:r>
            <a:r>
              <a:rPr lang="en-US" err="1"/>
              <a:t>ResNet</a:t>
            </a:r>
            <a:r>
              <a:rPr lang="en-US"/>
              <a:t> base:</a:t>
            </a:r>
          </a:p>
          <a:p>
            <a:r>
              <a:rPr lang="en-US"/>
              <a:t>Embeddings of classes to be </a:t>
            </a:r>
            <a:r>
              <a:rPr lang="en-US">
                <a:solidFill>
                  <a:srgbClr val="FF0000"/>
                </a:solidFill>
              </a:rPr>
              <a:t>removed</a:t>
            </a:r>
            <a:r>
              <a:rPr lang="en-US"/>
              <a:t> are marked red.</a:t>
            </a:r>
          </a:p>
          <a:p>
            <a:r>
              <a:rPr lang="en-US" err="1"/>
              <a:t>xnobike</a:t>
            </a:r>
            <a:r>
              <a:rPr lang="en-US"/>
              <a:t> (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/>
              <a:t>) is not well separated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C3FC60E7-E723-815E-535F-FC91857F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03" y="4697878"/>
            <a:ext cx="2317901" cy="13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C13D14A-5329-6A6C-696E-C325E36781E4}"/>
              </a:ext>
            </a:extLst>
          </p:cNvPr>
          <p:cNvSpPr/>
          <p:nvPr/>
        </p:nvSpPr>
        <p:spPr>
          <a:xfrm>
            <a:off x="2514767" y="4697878"/>
            <a:ext cx="435168" cy="135801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94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</Words>
  <Application>Microsoft Office PowerPoint</Application>
  <PresentationFormat>Widescreen</PresentationFormat>
  <Paragraphs>199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Roboto</vt:lpstr>
      <vt:lpstr>Office Theme</vt:lpstr>
      <vt:lpstr>Bike Price Prediction</vt:lpstr>
      <vt:lpstr>Agenda</vt:lpstr>
      <vt:lpstr>1. Problem formulation and motivation</vt:lpstr>
      <vt:lpstr>2. Crawling</vt:lpstr>
      <vt:lpstr>3. Filtering and Cleaning</vt:lpstr>
      <vt:lpstr>3. Filtering and Cleaning</vt:lpstr>
      <vt:lpstr>3.1. Filter out non-bicycle images</vt:lpstr>
      <vt:lpstr>3.1. Filter out non-bicycle images</vt:lpstr>
      <vt:lpstr>3.1. Filter out non-bicycle images</vt:lpstr>
      <vt:lpstr>3.1. Filter out non-bicycle images</vt:lpstr>
      <vt:lpstr>3.1. Filter out non-bicycle images</vt:lpstr>
      <vt:lpstr>3.1. Filter out non-bicycle images</vt:lpstr>
      <vt:lpstr>3.2. Remove non-monotonous and xnobike </vt:lpstr>
      <vt:lpstr>3.2. Remove non-monotonous and xnobike </vt:lpstr>
      <vt:lpstr>3.2. Remove non-monotonous and xnobike </vt:lpstr>
      <vt:lpstr>3.3. Remove duplicate images</vt:lpstr>
      <vt:lpstr>3.4. Is there bias in the images?</vt:lpstr>
      <vt:lpstr>3.4. Is there bias in the images?</vt:lpstr>
      <vt:lpstr>3.4. Is there bias in the images?</vt:lpstr>
      <vt:lpstr>3.4. Is there bias in the images?</vt:lpstr>
      <vt:lpstr>3.5. Preprocessing</vt:lpstr>
      <vt:lpstr>3.5. Mean Image</vt:lpstr>
      <vt:lpstr>3.5. Datasplit</vt:lpstr>
      <vt:lpstr>4. Loss function</vt:lpstr>
      <vt:lpstr>4. Loss function</vt:lpstr>
      <vt:lpstr>4. Loss function</vt:lpstr>
      <vt:lpstr>5. Model training: Baseline</vt:lpstr>
      <vt:lpstr>5. Model training: Baseline</vt:lpstr>
      <vt:lpstr>5. Model training: Conv5-Model</vt:lpstr>
      <vt:lpstr>5. Model training: Conv5-Model</vt:lpstr>
      <vt:lpstr>5. Model training: Robust Conv5-Model</vt:lpstr>
      <vt:lpstr>5. Recap: “Is there bias in the data?”</vt:lpstr>
      <vt:lpstr>6. Visualization of activations</vt:lpstr>
      <vt:lpstr>6. Visualization of activations</vt:lpstr>
      <vt:lpstr>6. Visualization of activations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Amos Dinh</dc:creator>
  <cp:lastModifiedBy>Amos Dinh</cp:lastModifiedBy>
  <cp:revision>2</cp:revision>
  <dcterms:created xsi:type="dcterms:W3CDTF">2023-07-26T10:55:00Z</dcterms:created>
  <dcterms:modified xsi:type="dcterms:W3CDTF">2023-07-27T17:39:01Z</dcterms:modified>
</cp:coreProperties>
</file>